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257" r:id="rId3"/>
    <p:sldId id="352" r:id="rId4"/>
    <p:sldId id="387" r:id="rId5"/>
    <p:sldId id="394" r:id="rId6"/>
    <p:sldId id="395" r:id="rId7"/>
    <p:sldId id="396" r:id="rId8"/>
    <p:sldId id="397" r:id="rId9"/>
    <p:sldId id="398" r:id="rId10"/>
    <p:sldId id="403" r:id="rId11"/>
    <p:sldId id="315" r:id="rId12"/>
    <p:sldId id="399" r:id="rId13"/>
    <p:sldId id="400" r:id="rId14"/>
    <p:sldId id="401" r:id="rId15"/>
    <p:sldId id="402" r:id="rId16"/>
    <p:sldId id="404" r:id="rId17"/>
    <p:sldId id="405" r:id="rId18"/>
    <p:sldId id="406" r:id="rId19"/>
    <p:sldId id="407" r:id="rId20"/>
    <p:sldId id="408" r:id="rId21"/>
    <p:sldId id="384" r:id="rId22"/>
    <p:sldId id="273" r:id="rId23"/>
    <p:sldId id="338" r:id="rId24"/>
    <p:sldId id="340" r:id="rId25"/>
    <p:sldId id="361" r:id="rId26"/>
    <p:sldId id="274" r:id="rId27"/>
    <p:sldId id="275" r:id="rId28"/>
    <p:sldId id="289"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35" autoAdjust="0"/>
    <p:restoredTop sz="86019" autoAdjust="0"/>
  </p:normalViewPr>
  <p:slideViewPr>
    <p:cSldViewPr snapToGrid="0" snapToObjects="1">
      <p:cViewPr varScale="1">
        <p:scale>
          <a:sx n="89" d="100"/>
          <a:sy n="89" d="100"/>
        </p:scale>
        <p:origin x="176" y="664"/>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7/19/22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النصّ الكتابيّ:  متّى ٤ : ١٨ - ٢٢ متّى ٩: ٩ مرقس ١ : ١٦ -٢٠   يوحنّا ١  ؛ ٤٣-٥٠</a:t>
            </a:r>
          </a:p>
          <a:p>
            <a:pPr algn="r"/>
            <a:endParaRPr lang="ar-LB" dirty="0"/>
          </a:p>
          <a:p>
            <a:pPr algn="r"/>
            <a:r>
              <a:rPr lang="ar-LB" dirty="0"/>
              <a:t>الفكرة الرئيسيّة: أن يدرك الولد أن يسوع قد اختار أشخاصاً عاديين ليكونوا تلاميذه، وأن يشعر بالرغبة ليكون فرداً منهم، ويكون مستعدّاً لترك كلّ شيء ويتبع يسوع.</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متّى</a:t>
            </a:r>
          </a:p>
          <a:p>
            <a:pPr algn="r"/>
            <a:r>
              <a:rPr lang="ar-LB" dirty="0"/>
              <a:t>تابع يسوع طريقه ووصل إلى منطقة تدعى كفرناحوم، حيث رأى شخصاً جالساً في مكان الجباية (أي المكان الذي يدفع المواطنون الضرائب المتوجبة عليهم) اسمه متّى فدعاه يسوع وقال له: “اتبعني” متّى ٩: ٩  فعرف أنه يسوع ابن الله، فقام متى وترك كلّ شيء وانضمّ إلى تلاميذه.</a:t>
            </a:r>
          </a:p>
          <a:p>
            <a:pPr algn="r"/>
            <a:endParaRPr lang="ar-LB" dirty="0"/>
          </a:p>
          <a:p>
            <a:pPr algn="r"/>
            <a:r>
              <a:rPr lang="ar-LB" b="1" dirty="0"/>
              <a:t>النهاية</a:t>
            </a:r>
          </a:p>
          <a:p>
            <a:pPr algn="r"/>
            <a:r>
              <a:rPr lang="ar-LB" dirty="0"/>
              <a:t>تبع هؤلاء وغيرهم من الرجال والنساء يسوع ورافقوه في آخر ثلاث سنين من حياته على الأرض. تلمذ يسوع هؤلاء، أي علَّمهم وأصبحوا تلاميذاً له. شاهد هؤلاء أفعال يسوع، وسمعوا أقواله. ومنذ أن دعاهم يسوع، وأطاعوا وتبعوه، تغيّرت حياتهم إلى الأبد.</a:t>
            </a:r>
          </a:p>
          <a:p>
            <a:pPr algn="r"/>
            <a:endParaRPr lang="ar-LB" dirty="0"/>
          </a:p>
          <a:p>
            <a:pPr algn="r"/>
            <a:r>
              <a:rPr lang="ar-LB" dirty="0"/>
              <a:t>اليوم يسوع يدعوك لتكون أنت أيضاً تلميذاً له، هل أنت مُستعد بأن تترك كلّ شيء وتتبعه؟ دعونا نحني رؤوسنا للصلاة، ردّد هذه الكلمات اذا كنت تريد فعلاً أن تصبح تلميذاً ليسوع.</a:t>
            </a:r>
          </a:p>
          <a:p>
            <a:pPr algn="r"/>
            <a:r>
              <a:rPr lang="ar-LB" dirty="0"/>
              <a:t> </a:t>
            </a:r>
          </a:p>
          <a:p>
            <a:pPr algn="r"/>
            <a:r>
              <a:rPr lang="ar-LB" b="1" dirty="0"/>
              <a:t>“يا رب يسوع أشكرك على محبّتك، أشكرك لأنّك دعوتني لأكون ابناً وتلميذاً لك. يا رب أطلب منك ان تمنحني القوّة لكي أترك كلّ شيء وأتبعك بلا رجوع. بإسم يسوع، أمين”</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274220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a:t>
            </a:r>
          </a:p>
          <a:p>
            <a:pPr marL="0" algn="r" defTabSz="914400" rtl="1" eaLnBrk="1" latinLnBrk="0" hangingPunct="1"/>
            <a:r>
              <a:rPr lang="ar-LB" dirty="0"/>
              <a:t>اسأل الأولاد هل سبق أن حملتُم شيئاً ثقيلاً؟ (اسمع الإجابات)</a:t>
            </a:r>
          </a:p>
          <a:p>
            <a:pPr marL="0" algn="r" defTabSz="914400" rtl="1" eaLnBrk="1" latinLnBrk="0" hangingPunct="1"/>
            <a:endParaRPr lang="ar-LB" dirty="0"/>
          </a:p>
          <a:p>
            <a:pPr marL="0" algn="r" defTabSz="914400" rtl="1" eaLnBrk="1" latinLnBrk="0" hangingPunct="1"/>
            <a:r>
              <a:rPr lang="ar-LB"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غالٍ وأسلوب واضح.</a:t>
            </a:r>
          </a:p>
          <a:p>
            <a:pPr marL="0" algn="r" defTabSz="914400" rtl="1" eaLnBrk="1" latinLnBrk="0" hangingPunct="1"/>
            <a:endParaRPr lang="ar-LB" dirty="0"/>
          </a:p>
          <a:p>
            <a:pPr marL="0" algn="r" defTabSz="914400" rtl="1" eaLnBrk="1" latinLnBrk="0" hangingPunct="1"/>
            <a:r>
              <a:rPr lang="ar-LB" b="1" dirty="0"/>
              <a:t>اشرح وطبّق</a:t>
            </a:r>
          </a:p>
          <a:p>
            <a:pPr marL="0" algn="r" defTabSz="914400" rtl="1" eaLnBrk="1" latinLnBrk="0" hangingPunct="1"/>
            <a:r>
              <a:rPr lang="ar-LB" b="1" u="sng" dirty="0"/>
              <a:t>إن أراد أحد أن يأتي ورائي: </a:t>
            </a:r>
            <a:r>
              <a:rPr lang="ar-LB" dirty="0"/>
              <a:t>لم يجبر الربّ يسوع أحداً على اتّباعه، بل أعطانا الامتياز أن نتبعه بإرادتنا الحرّة، فهو يقول “إن أراد أحد”.</a:t>
            </a:r>
          </a:p>
          <a:p>
            <a:pPr marL="0" algn="r" defTabSz="914400" rtl="1" eaLnBrk="1" latinLnBrk="0" hangingPunct="1"/>
            <a:endParaRPr lang="ar-LB" dirty="0"/>
          </a:p>
          <a:p>
            <a:pPr marL="0" algn="r" defTabSz="914400" rtl="1" eaLnBrk="1" latinLnBrk="0" hangingPunct="1"/>
            <a:r>
              <a:rPr lang="ar-LB" b="1" u="sng" dirty="0"/>
              <a:t>فليُنكر نفسَهُ: </a:t>
            </a:r>
            <a:r>
              <a:rPr lang="ar-LB" dirty="0"/>
              <a:t>في حال كان اختيارنا اتباع يسوع، فعلينا أوّلاً أن ننكر نفوسنا ونحيا دائماً بحسب مشيئته ولمجده. كأن نخدم في الكنيسة مثلاً، ونخبر الآخرين بعمل الرّب على الصّليب.</a:t>
            </a:r>
          </a:p>
          <a:p>
            <a:pPr marL="0" algn="r" defTabSz="914400" rtl="1" eaLnBrk="1" latinLnBrk="0" hangingPunct="1"/>
            <a:r>
              <a:rPr lang="ar-LB" dirty="0"/>
              <a:t>والأهمّ أن نحفظ وصاياه ونعمل بها لكي نعكس صورة الربّ يسوع للآخرين فيمجّدوه.</a:t>
            </a:r>
          </a:p>
          <a:p>
            <a:pPr marL="0" algn="r" defTabSz="914400" rtl="1" eaLnBrk="1" latinLnBrk="0" hangingPunct="1"/>
            <a:r>
              <a:rPr lang="ar-LB" b="1" u="sng" dirty="0"/>
              <a:t>ويحمِل صليبَهُ ويتبعَني: </a:t>
            </a:r>
            <a:r>
              <a:rPr lang="ar-LB" dirty="0"/>
              <a:t>إنّ الصليب الذي يحمله الإنسان، هو المواقف والظروف التي يتعرّض لها والتي تحمل له الألم والمضايقة والمشاكل، كالسخرية والإهانات والتعرّض للضرب.</a:t>
            </a:r>
          </a:p>
          <a:p>
            <a:pPr marL="0" algn="r" defTabSz="914400" rtl="1" eaLnBrk="1" latinLnBrk="0" hangingPunct="1"/>
            <a:r>
              <a:rPr lang="ar-LB" dirty="0"/>
              <a:t>كلّ هذا سيكون حمله خفيفاً علينا إذا كان من أجل  اتّباع الرّب يسوع في حياتنا. </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شريط لاصق، ورق ملون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أرسم دائرة أو مربعاً (عدد ٣) على الأرض بواسطة الشريط اللاصق الملوّن.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 الأولاد أن يصطفوا ثمّ يركضوا مروراً بالمربعات.</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أدر الموسيقى، وعند إيقافها على الأولاد الواقفون داخل الدائرة أو المربّع أن يقولوا الآية غيباً.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كرتون ملون - مقص - صمغ.</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إرسم أقداماً على الكرتون بحجمٍ متساوٍ.</a:t>
            </a:r>
          </a:p>
          <a:p>
            <a:pPr marL="171450" indent="-171450" algn="r" defTabSz="914400" rtl="1" eaLnBrk="1" latinLnBrk="0" hangingPunct="1">
              <a:buFont typeface="Arial" panose="020B0604020202020204" pitchFamily="34" charset="0"/>
              <a:buChar char="•"/>
            </a:pPr>
            <a:r>
              <a:rPr lang="ar-LB" dirty="0"/>
              <a:t>قُم بقطع ما رسمته.</a:t>
            </a:r>
          </a:p>
          <a:p>
            <a:pPr marL="171450" indent="-171450" algn="r" defTabSz="914400" rtl="1" eaLnBrk="1" latinLnBrk="0" hangingPunct="1">
              <a:buFont typeface="Arial" panose="020B0604020202020204" pitchFamily="34" charset="0"/>
              <a:buChar char="•"/>
            </a:pPr>
            <a:r>
              <a:rPr lang="ar-LB" dirty="0"/>
              <a:t>قمّ بلصق الأقدام على الأرض. </a:t>
            </a:r>
          </a:p>
          <a:p>
            <a:pPr marL="171450" indent="-171450" algn="r" defTabSz="914400" rtl="1" eaLnBrk="1" latinLnBrk="0" hangingPunct="1">
              <a:buFont typeface="Arial" panose="020B0604020202020204" pitchFamily="34" charset="0"/>
              <a:buChar char="•"/>
            </a:pPr>
            <a:r>
              <a:rPr lang="ar-LB" dirty="0"/>
              <a:t>اخترأحد الأولاد ليبدأ باللعبة.</a:t>
            </a:r>
          </a:p>
          <a:p>
            <a:pPr marL="171450" indent="-171450" algn="r" defTabSz="914400" rtl="1" eaLnBrk="1" latinLnBrk="0" hangingPunct="1">
              <a:buFont typeface="Arial" panose="020B0604020202020204" pitchFamily="34" charset="0"/>
              <a:buChar char="•"/>
            </a:pPr>
            <a:r>
              <a:rPr lang="ar-LB" dirty="0"/>
              <a:t>عليه القفز على رجل واحدة بحسب وضع الأقدام. </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أنا سعيد/ة جداً لرؤيتكم، وأشكر الرب لأنّه قد سمح لنا بأن نجتمع مرّةً أخرى، لنتعلّم عنه أكثر. </a:t>
            </a:r>
          </a:p>
          <a:p>
            <a:pPr algn="r" rtl="1"/>
            <a:r>
              <a:rPr lang="ar-LB" sz="1200" dirty="0"/>
              <a:t>اسأل الأولاد        من منكم يذكرعن من تكلّمنا الأسبوع الماضي؟ وما كان المغذى لحياتنا؟ (اسمع الإجابات)</a:t>
            </a:r>
          </a:p>
          <a:p>
            <a:pPr algn="r" rtl="1"/>
            <a:r>
              <a:rPr lang="ar-LB" sz="1200" dirty="0"/>
              <a:t>اليوم سنتعرّف معاً كيف اختار الرب يسوع تلاميذه؟ وكيف يمكننا أن نصبح نحن بدورنا تلاميذاً له؟ ولكن قبل أن نبدأ برنامجنا الرائع والمميّز دعونا نحني رؤوسنا للصلاة. </a:t>
            </a:r>
          </a:p>
          <a:p>
            <a:pPr algn="r" rtl="1"/>
            <a:r>
              <a:rPr lang="ar-LB" sz="1200" dirty="0"/>
              <a:t>اسأل الأولاد      هل من أحد يحب أن يصلّي؟ (اختر ولد وشجّعه على الصلاة).</a:t>
            </a:r>
            <a:endParaRPr lang="en-US" sz="1200" dirty="0"/>
          </a:p>
          <a:p>
            <a:pPr algn="r" rtl="1"/>
            <a:endParaRPr lang="en-US" sz="1200" dirty="0"/>
          </a:p>
          <a:p>
            <a:pPr algn="r" rtl="1"/>
            <a:r>
              <a:rPr lang="ar-LB" sz="1200" b="1" dirty="0"/>
              <a:t>مثَل للصلاة :“أشكرك يا ربلأجل هذا النهار الجديد ولأجل أصدقائي، يا رب بارك اجتماعنا اليوم وأعطِ المعلم نعمةً كي يخبرنا أكثر عنك، فنعمل بتعاليمك في حياتنا، بإسم يسوع أمين”</a:t>
            </a:r>
          </a:p>
          <a:p>
            <a:pPr algn="r" rtl="1"/>
            <a:r>
              <a:rPr lang="ar-LB" sz="1200" b="1" dirty="0"/>
              <a:t>والآن دعونا نُسبّح الرب معاً...</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دعوا الأولاد يأتون إليَّ عندي لهم بركات</a:t>
            </a:r>
          </a:p>
          <a:p>
            <a:pPr algn="ctr"/>
            <a:r>
              <a:rPr lang="ar-LB" dirty="0"/>
              <a:t>لأن لمثل هؤلاء ملكوت السموات</a:t>
            </a:r>
          </a:p>
          <a:p>
            <a:pPr algn="ctr"/>
            <a:endParaRPr lang="ar-LB" dirty="0"/>
          </a:p>
          <a:p>
            <a:pPr algn="ctr"/>
            <a:r>
              <a:rPr lang="ar-LB" dirty="0"/>
              <a:t>- القرار -</a:t>
            </a:r>
          </a:p>
          <a:p>
            <a:pPr algn="ctr"/>
            <a:r>
              <a:rPr lang="ar-LB" dirty="0"/>
              <a:t> ربُّ المجد قال .. ربُّ المجد قال قال إيه؟</a:t>
            </a:r>
          </a:p>
          <a:p>
            <a:pPr algn="ctr"/>
            <a:r>
              <a:rPr lang="ar-LB" dirty="0"/>
              <a:t>(ي س و ع بيحبّ الأولاد)٢</a:t>
            </a:r>
          </a:p>
          <a:p>
            <a:pPr algn="ctr"/>
            <a:endParaRPr lang="ar-LB" dirty="0"/>
          </a:p>
          <a:p>
            <a:pPr algn="ctr"/>
            <a:r>
              <a:rPr lang="ar-LB" dirty="0"/>
              <a:t>- ٢ -</a:t>
            </a:r>
          </a:p>
          <a:p>
            <a:pPr algn="ctr"/>
            <a:r>
              <a:rPr lang="ar-LB" dirty="0"/>
              <a:t>وإحنا كمان بنحبّه لأنّه فدانا على الصليب</a:t>
            </a:r>
          </a:p>
          <a:p>
            <a:pPr algn="ctr"/>
            <a:r>
              <a:rPr lang="ar-LB" dirty="0"/>
              <a:t>وسفك دمّه الطاهر عنّا وهوَّ أغلى حبيب</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613309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(صممت أني أتبع يسوعي)٣</a:t>
            </a:r>
          </a:p>
          <a:p>
            <a:pPr algn="ctr"/>
            <a:r>
              <a:rPr lang="ar-LB" dirty="0"/>
              <a:t>أتبع يسوع بلا رجوع</a:t>
            </a:r>
          </a:p>
          <a:p>
            <a:pPr algn="ctr"/>
            <a:r>
              <a:rPr lang="ar-LB" dirty="0"/>
              <a:t>(ولو خسرت كل أموالي)٣</a:t>
            </a:r>
          </a:p>
          <a:p>
            <a:pPr algn="ctr"/>
            <a:r>
              <a:rPr lang="ar-LB" dirty="0"/>
              <a:t>أتبع يسوع بلا رجوع</a:t>
            </a:r>
          </a:p>
          <a:p>
            <a:pPr algn="ctr"/>
            <a:r>
              <a:rPr lang="ar-LB" dirty="0"/>
              <a:t>(ولو تركني أهلي وخلاني)٣ </a:t>
            </a:r>
          </a:p>
          <a:p>
            <a:pPr algn="ctr"/>
            <a:r>
              <a:rPr lang="ar-LB" dirty="0"/>
              <a:t>أتبع يسوع بلا رجوع</a:t>
            </a:r>
          </a:p>
          <a:p>
            <a:pPr algn="ctr"/>
            <a:r>
              <a:rPr lang="ar-LB" dirty="0"/>
              <a:t>(ولو قادوني حتى للموت)٣ </a:t>
            </a:r>
          </a:p>
          <a:p>
            <a:pPr algn="ctr"/>
            <a:r>
              <a:rPr lang="ar-LB" dirty="0"/>
              <a:t>أتبع يسوع بلا رجوع</a:t>
            </a:r>
          </a:p>
          <a:p>
            <a:pPr algn="ctr"/>
            <a:r>
              <a:rPr lang="ar-LB" dirty="0"/>
              <a:t>(الرب نوري وهو رجائي)٣</a:t>
            </a:r>
          </a:p>
          <a:p>
            <a:pPr algn="ctr"/>
            <a:r>
              <a:rPr lang="ar-LB" dirty="0"/>
              <a:t>أحيا له إلى الأبد</a:t>
            </a:r>
          </a:p>
          <a:p>
            <a:pPr algn="ctr"/>
            <a:r>
              <a:rPr lang="ar-LB" dirty="0"/>
              <a:t>(الرب خلي والسماء داري)٣</a:t>
            </a:r>
          </a:p>
          <a:p>
            <a:pPr algn="ctr"/>
            <a:r>
              <a:rPr lang="ar-LB" dirty="0"/>
              <a:t>أسكن هناك إلى الأبد</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8</a:t>
            </a:fld>
            <a:endParaRPr lang="en-LB"/>
          </a:p>
        </p:txBody>
      </p:sp>
    </p:spTree>
    <p:extLst>
      <p:ext uri="{BB962C8B-B14F-4D97-AF65-F5344CB8AC3E}">
        <p14:creationId xmlns:p14="http://schemas.microsoft.com/office/powerpoint/2010/main" val="316111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أنا عندي فرح فرح فرح في قلبى</a:t>
            </a:r>
          </a:p>
          <a:p>
            <a:pPr algn="ctr"/>
            <a:r>
              <a:rPr lang="ar-LB" dirty="0"/>
              <a:t>(فين فرح فى قلبي)٢</a:t>
            </a:r>
          </a:p>
          <a:p>
            <a:pPr algn="ctr"/>
            <a:r>
              <a:rPr lang="ar-LB" dirty="0"/>
              <a:t>أنا عندي فرح فرح</a:t>
            </a:r>
          </a:p>
          <a:p>
            <a:pPr algn="ctr"/>
            <a:r>
              <a:rPr lang="ar-LB" dirty="0"/>
              <a:t>فرح فى قلبي فرح في قلبي على طول</a:t>
            </a:r>
          </a:p>
          <a:p>
            <a:pPr algn="ctr"/>
            <a:endParaRPr lang="ar-LB" dirty="0"/>
          </a:p>
          <a:p>
            <a:pPr algn="ctr"/>
            <a:r>
              <a:rPr lang="ar-LB" dirty="0"/>
              <a:t>- ٢ -</a:t>
            </a:r>
          </a:p>
          <a:p>
            <a:pPr algn="ctr"/>
            <a:r>
              <a:rPr lang="ar-LB" dirty="0"/>
              <a:t>أنا عندي محبّة محبّة محبّة في قلبي</a:t>
            </a:r>
          </a:p>
          <a:p>
            <a:pPr algn="ctr"/>
            <a:r>
              <a:rPr lang="ar-LB" dirty="0"/>
              <a:t>(فين محبّة في قلبي)٢</a:t>
            </a:r>
          </a:p>
          <a:p>
            <a:pPr algn="ctr"/>
            <a:r>
              <a:rPr lang="ar-LB" dirty="0"/>
              <a:t>أنا عندي محبّة محبّة</a:t>
            </a:r>
          </a:p>
          <a:p>
            <a:pPr algn="ctr"/>
            <a:r>
              <a:rPr lang="ar-LB" dirty="0"/>
              <a:t>محبّة في قلبي محبّة في قلبي على طول</a:t>
            </a:r>
          </a:p>
          <a:p>
            <a:pPr algn="ctr"/>
            <a:endParaRPr lang="ar-LB" dirty="0"/>
          </a:p>
          <a:p>
            <a:pPr algn="ctr"/>
            <a:r>
              <a:rPr lang="ar-LB" dirty="0"/>
              <a:t>- ٣ -</a:t>
            </a:r>
          </a:p>
          <a:p>
            <a:pPr algn="ctr"/>
            <a:r>
              <a:rPr lang="ar-LB" dirty="0"/>
              <a:t>أنا عندي سلام سلام سلام في قلبي</a:t>
            </a:r>
          </a:p>
          <a:p>
            <a:pPr algn="ctr"/>
            <a:r>
              <a:rPr lang="ar-LB" dirty="0"/>
              <a:t>(فين سلام في قلبي)٢</a:t>
            </a:r>
          </a:p>
          <a:p>
            <a:pPr algn="ctr"/>
            <a:r>
              <a:rPr lang="ar-LB" dirty="0"/>
              <a:t>أنا عندي سلام سلام</a:t>
            </a:r>
          </a:p>
          <a:p>
            <a:pPr algn="ctr"/>
            <a:r>
              <a:rPr lang="ar-LB" dirty="0"/>
              <a:t>سلام في قلبى سلام في قلبي على طول</a:t>
            </a:r>
          </a:p>
          <a:p>
            <a:pPr algn="ctr"/>
            <a:endParaRPr lang="ar-LB" dirty="0"/>
          </a:p>
          <a:p>
            <a:pPr algn="ctr"/>
            <a:r>
              <a:rPr lang="ar-LB" dirty="0"/>
              <a:t>- ٤ -</a:t>
            </a:r>
          </a:p>
          <a:p>
            <a:pPr algn="ctr"/>
            <a:r>
              <a:rPr lang="ar-LB" dirty="0"/>
              <a:t>أنا عندي يسوع يسوع يسوع في قلبي</a:t>
            </a:r>
          </a:p>
          <a:p>
            <a:pPr algn="ctr"/>
            <a:r>
              <a:rPr lang="ar-LB" dirty="0"/>
              <a:t>(فين يسوع في قلبي)٢</a:t>
            </a:r>
          </a:p>
          <a:p>
            <a:pPr algn="ctr"/>
            <a:r>
              <a:rPr lang="ar-LB" dirty="0"/>
              <a:t>أنا عندي يسوع يسوع</a:t>
            </a:r>
          </a:p>
          <a:p>
            <a:pPr algn="ctr"/>
            <a:r>
              <a:rPr lang="ar-LB" dirty="0"/>
              <a:t>يسوع في قلبي يسوع في قلبي على طول</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174248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الكتاب المقدّس الثمين يحتوي على عهدين عهد قديم ٣٩ عهد جديد ٢٧</a:t>
            </a:r>
          </a:p>
          <a:p>
            <a:pPr algn="ctr"/>
            <a:r>
              <a:rPr lang="ar-LB" dirty="0"/>
              <a:t>كل الكتاب ستة وستون سفراً</a:t>
            </a:r>
          </a:p>
          <a:p>
            <a:pPr algn="ctr"/>
            <a:endParaRPr lang="ar-LB" dirty="0"/>
          </a:p>
          <a:p>
            <a:pPr algn="ctr"/>
            <a:r>
              <a:rPr lang="ar-LB" dirty="0"/>
              <a:t>العهد القديم يحتوي على:</a:t>
            </a:r>
          </a:p>
          <a:p>
            <a:pPr algn="ctr"/>
            <a:r>
              <a:rPr lang="ar-LB" dirty="0"/>
              <a:t>تكوين - خروج - لاويين - عدد - تثنيه</a:t>
            </a:r>
          </a:p>
          <a:p>
            <a:pPr algn="ctr"/>
            <a:r>
              <a:rPr lang="ar-LB" dirty="0"/>
              <a:t>يشوع - قضاه - راعوث - صموئيل يحوي سفرين</a:t>
            </a:r>
          </a:p>
          <a:p>
            <a:pPr algn="ctr"/>
            <a:r>
              <a:rPr lang="ar-LB" dirty="0"/>
              <a:t>أيضاً ملوك سفرين ثم أخبار سفرين</a:t>
            </a:r>
          </a:p>
          <a:p>
            <a:pPr algn="ctr"/>
            <a:r>
              <a:rPr lang="ar-LB" dirty="0"/>
              <a:t>عزرا - نحميا - استير</a:t>
            </a:r>
          </a:p>
          <a:p>
            <a:pPr algn="ctr"/>
            <a:r>
              <a:rPr lang="ar-LB" dirty="0"/>
              <a:t>أيوب - مزامير - أمثال - جامعة - نشيد الأنشاد</a:t>
            </a:r>
          </a:p>
          <a:p>
            <a:pPr algn="ctr"/>
            <a:r>
              <a:rPr lang="ar-LB" dirty="0"/>
              <a:t>أشعياء - أرميا - مراثي - حزقيال - دانيال</a:t>
            </a:r>
          </a:p>
          <a:p>
            <a:pPr algn="ctr"/>
            <a:r>
              <a:rPr lang="ar-LB" dirty="0"/>
              <a:t>هوشع - يوئيل - عاموس - عوبيديا - يونان - ميخا</a:t>
            </a:r>
          </a:p>
          <a:p>
            <a:pPr algn="ctr"/>
            <a:r>
              <a:rPr lang="ar-LB" dirty="0"/>
              <a:t>ناحوم - حبقوق - صفنيا - حجي - زكريا - ملاخي</a:t>
            </a:r>
          </a:p>
          <a:p>
            <a:pPr algn="ctr"/>
            <a:endParaRPr lang="ar-LB" dirty="0"/>
          </a:p>
          <a:p>
            <a:pPr algn="ctr"/>
            <a:r>
              <a:rPr lang="ar-LB" dirty="0"/>
              <a:t>العهد الجديد يحتوي على:</a:t>
            </a:r>
          </a:p>
          <a:p>
            <a:pPr algn="ctr"/>
            <a:r>
              <a:rPr lang="ar-LB" dirty="0"/>
              <a:t>متى - مرقس - لوقا ويوحنا</a:t>
            </a:r>
          </a:p>
          <a:p>
            <a:pPr algn="ctr"/>
            <a:r>
              <a:rPr lang="ar-LB" dirty="0"/>
              <a:t>أعمال الرسل - رومية - كورنثوس رسالتين غلاطية -أفسس - فيلبي وكولوسي</a:t>
            </a:r>
          </a:p>
          <a:p>
            <a:pPr algn="ctr"/>
            <a:r>
              <a:rPr lang="ar-LB" dirty="0"/>
              <a:t>تسالونيكي رسالتين وتيموثاوس رسالتين</a:t>
            </a:r>
          </a:p>
          <a:p>
            <a:pPr algn="ctr"/>
            <a:r>
              <a:rPr lang="ar-LB" dirty="0"/>
              <a:t>تيطس - فيليمون - عبرانيين - يعقوب </a:t>
            </a:r>
            <a:br>
              <a:rPr lang="ar-LB" dirty="0"/>
            </a:br>
            <a:r>
              <a:rPr lang="ar-LB" dirty="0"/>
              <a:t>وبطرس رسالتين ويوحنا ثلاث رسائل ويهوذا وأخيراً سفر الرؤيا</a:t>
            </a:r>
          </a:p>
          <a:p>
            <a:pPr algn="ctr"/>
            <a:endParaRPr lang="ar-LB" dirty="0"/>
          </a:p>
          <a:p>
            <a:pPr algn="ctr"/>
            <a:endParaRPr lang="ar-LB" dirty="0"/>
          </a:p>
          <a:p>
            <a:pPr algn="ctr"/>
            <a:endParaRPr lang="ar-LB" dirty="0"/>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184284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متّى ٤ : ١٨ - ٢٢ متّى ٩: ٩ مرقس ١ : ١٦ -٢٠   يوحنّا ١  ؛ ٤٣-٥٠</a:t>
            </a:r>
          </a:p>
          <a:p>
            <a:pPr marL="0" algn="r" defTabSz="914400" rtl="1" eaLnBrk="1" latinLnBrk="0" hangingPunct="1"/>
            <a:endParaRPr lang="ar-LB" b="1" dirty="0"/>
          </a:p>
          <a:p>
            <a:pPr marL="0" algn="r" defTabSz="914400" rtl="1" eaLnBrk="1" latinLnBrk="0" hangingPunct="1"/>
            <a:r>
              <a:rPr lang="ar-LB" b="1" dirty="0"/>
              <a:t>تحضير للقصّة</a:t>
            </a:r>
          </a:p>
          <a:p>
            <a:pPr marL="0" algn="r" defTabSz="914400" rtl="1" eaLnBrk="1" latinLnBrk="0" hangingPunct="1"/>
            <a:r>
              <a:rPr lang="ar-LB" b="1" dirty="0"/>
              <a:t>المواد المطلوبة: </a:t>
            </a:r>
            <a:r>
              <a:rPr lang="ar-LB" dirty="0"/>
              <a:t>أوراق بيضاء (على عدد الأولاد) - أقلام (على عدد الأولاد).</a:t>
            </a:r>
          </a:p>
          <a:p>
            <a:pPr marL="0" algn="r" defTabSz="914400" rtl="1" eaLnBrk="1" latinLnBrk="0" hangingPunct="1"/>
            <a:endParaRPr lang="en-US" b="1"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وزّع على الأولاد الأوراق والأقلام.</a:t>
            </a:r>
          </a:p>
          <a:p>
            <a:pPr marL="171450" indent="-171450" algn="r" defTabSz="914400" rtl="1" eaLnBrk="1" latinLnBrk="0" hangingPunct="1">
              <a:buFont typeface="Arial" panose="020B0604020202020204" pitchFamily="34" charset="0"/>
              <a:buChar char="•"/>
            </a:pPr>
            <a:r>
              <a:rPr lang="ar-LB" dirty="0"/>
              <a:t>أطلب من الأولاد قطع الورقة الى قسمين.</a:t>
            </a:r>
            <a:endParaRPr lang="en-US" dirty="0"/>
          </a:p>
          <a:p>
            <a:pPr marL="171450" indent="-171450" algn="r" defTabSz="914400" rtl="1" eaLnBrk="1" latinLnBrk="0" hangingPunct="1">
              <a:buFont typeface="Arial" panose="020B0604020202020204" pitchFamily="34" charset="0"/>
              <a:buChar char="•"/>
            </a:pPr>
            <a:r>
              <a:rPr lang="ar-LB" dirty="0"/>
              <a:t>أطلب من الأولاد رسم رجل غني في قسم من الورقة وفي القسم الآخر صياد فقير.</a:t>
            </a:r>
            <a:endParaRPr lang="en-US" dirty="0"/>
          </a:p>
          <a:p>
            <a:pPr marL="171450" indent="-171450" algn="r" defTabSz="914400" rtl="1" eaLnBrk="1" latinLnBrk="0" hangingPunct="1">
              <a:buFont typeface="Arial" panose="020B0604020202020204" pitchFamily="34" charset="0"/>
              <a:buChar char="•"/>
            </a:pPr>
            <a:r>
              <a:rPr lang="ar-LB" dirty="0"/>
              <a:t>أعطِهم مثلاً، ممكن رسم قصر أو سيارة فخمة ، سناّرة أو قارب.</a:t>
            </a:r>
            <a:r>
              <a:rPr lang="en-US" dirty="0"/>
              <a:t> </a:t>
            </a:r>
            <a:r>
              <a:rPr lang="ar-LB" dirty="0"/>
              <a:t>عند الإنتهاء، اسأل الأولاد ما فئة الناس الذين اختارهم يسوع؟ فقراء أو أغنياء؟ (اسمع الإجابات).</a:t>
            </a:r>
          </a:p>
          <a:p>
            <a:pPr marL="0" algn="r" defTabSz="914400" rtl="1" eaLnBrk="1" latinLnBrk="0" hangingPunct="1"/>
            <a:endParaRPr lang="en-US" dirty="0"/>
          </a:p>
          <a:p>
            <a:pPr marL="0" algn="r" defTabSz="914400" rtl="1" eaLnBrk="1" latinLnBrk="0" hangingPunct="1"/>
            <a:r>
              <a:rPr lang="ar-LB" dirty="0"/>
              <a:t>قد يندهش التلاميذ عند معرفتهم أن المسيح اختار الصيادين الفقراء، أي فئة عاديّة من الناس. أمّا إذا عرفوا ذلك من تلقاء نفسهم، فشجّعهم.</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يسوع يجول في القرى والمدن ليُخبر ويعلّم عن ملكوت الله. وكان لا بدّ من اختيار تلاميذ لمرافقته في الخدمة، ولنقل رسالته إلى العالم. لقد أختار اثني عشر رجلاً ويخبرنا الكتاب المقدّس عن كيفيّة دعوة بعضاً منهم:</a:t>
            </a:r>
          </a:p>
          <a:p>
            <a:pPr algn="r"/>
            <a:endParaRPr lang="ar-LB" dirty="0"/>
          </a:p>
          <a:p>
            <a:pPr algn="r"/>
            <a:r>
              <a:rPr lang="ar-LB" b="1" dirty="0"/>
              <a:t>سمعان وأندراوس</a:t>
            </a:r>
          </a:p>
          <a:p>
            <a:pPr algn="r"/>
            <a:r>
              <a:rPr lang="ar-LB" dirty="0"/>
              <a:t>كان يسوع يمشي عند بحر الجليل، حيث رأى رَجُلَين هما سمعان وأندراوس، يلقيان شباكهما إذ كانا صيّادي سمك. دعاهم يسوع وقال: “هلمّ ورائي فأجعلكما صياديّ الناس”  متى ٤: ١٩ أي يكرزان بكلمة الله ويقودان الناس إلى يسوع لينالوا الخلاص).</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185814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فيليبس</a:t>
            </a:r>
          </a:p>
          <a:p>
            <a:pPr algn="r"/>
            <a:r>
              <a:rPr lang="ar-LB" dirty="0"/>
              <a:t>ثمّ رأى يسوع فيلبس وقال له: “اتبعني” يوحنّا ١: ٤٣ وفيما أتى فيلبس وجد نثنائيل الذي كان جالساً تحت الشجرة فأخبره عن يسوع. ذهب نثنائيل ليرى إن كان بالحقيقة يسوع هو الله، وعندما وصل نظر إليه يسوع وقال له: “أنت كنت تحت الشجرة فصدق نثنائيل وآمن واعترف أن يسوع هو الله.” يوحنّا ١: ٥٠.</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2314066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57276F-E877-E3B4-B9D3-691AACEB273C}"/>
              </a:ext>
            </a:extLst>
          </p:cNvPr>
          <p:cNvSpPr/>
          <p:nvPr/>
        </p:nvSpPr>
        <p:spPr>
          <a:xfrm>
            <a:off x="2416484" y="3175240"/>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٢١</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05A6427E-5CF6-3B3C-7F6C-4E6AA478DD31}"/>
              </a:ext>
            </a:extLst>
          </p:cNvPr>
          <p:cNvSpPr/>
          <p:nvPr/>
        </p:nvSpPr>
        <p:spPr>
          <a:xfrm>
            <a:off x="1438822" y="4283236"/>
            <a:ext cx="536717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دعوة التلاميذ</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FDBF8D01-9D36-0968-0599-0D9723900931}"/>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93485CB-FCBE-DE4C-639B-DD0446E5A242}"/>
              </a:ext>
            </a:extLst>
          </p:cNvPr>
          <p:cNvCxnSpPr>
            <a:cxnSpLocks/>
          </p:cNvCxnSpPr>
          <p:nvPr/>
        </p:nvCxnSpPr>
        <p:spPr>
          <a:xfrm>
            <a:off x="461176" y="302150"/>
            <a:ext cx="0" cy="624574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8AD33DB-B31C-508E-AF61-FE3BC3C36678}"/>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BCC9384-7F91-AA62-5224-984CA0B463B3}"/>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BA51E7A-CE76-DB4B-8390-71DD3341F5A4}"/>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202605"/>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dirty="0">
                <a:solidFill>
                  <a:srgbClr val="7030A0"/>
                </a:solidFill>
              </a:rPr>
              <a:t>أنا عندي فرح</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نا عندي فرح1-2">
            <a:hlinkClick r:id="" action="ppaction://media"/>
            <a:extLst>
              <a:ext uri="{FF2B5EF4-FFF2-40B4-BE49-F238E27FC236}">
                <a16:creationId xmlns:a16="http://schemas.microsoft.com/office/drawing/2014/main" id="{0B97A40B-296A-4655-88F5-6D891B16392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49309" y="671308"/>
            <a:ext cx="609600" cy="609600"/>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29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55379" y="633727"/>
            <a:ext cx="1089424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عندي فرح فرح فرح في قلبي</a:t>
            </a:r>
          </a:p>
          <a:p>
            <a:pPr algn="ctr" rtl="1">
              <a:lnSpc>
                <a:spcPct val="150000"/>
              </a:lnSpc>
            </a:pPr>
            <a:r>
              <a:rPr lang="ar-LB" sz="5400" b="1" i="0" dirty="0">
                <a:solidFill>
                  <a:srgbClr val="273582"/>
                </a:solidFill>
                <a:effectLst/>
                <a:latin typeface="Tahoma" panose="020B0604030504040204" pitchFamily="34" charset="0"/>
              </a:rPr>
              <a:t>(فين فرح ف</a:t>
            </a:r>
            <a:r>
              <a:rPr lang="ar-LB" sz="5400" b="1" dirty="0">
                <a:solidFill>
                  <a:srgbClr val="273582"/>
                </a:solidFill>
                <a:latin typeface="Tahoma" panose="020B0604030504040204" pitchFamily="34" charset="0"/>
              </a:rPr>
              <a:t>ي</a:t>
            </a:r>
            <a:r>
              <a:rPr lang="ar-LB" sz="5400" b="1" i="0" dirty="0">
                <a:solidFill>
                  <a:srgbClr val="273582"/>
                </a:solidFill>
                <a:effectLst/>
                <a:latin typeface="Tahoma" panose="020B0604030504040204" pitchFamily="34" charset="0"/>
              </a:rPr>
              <a:t> قلبي)٢</a:t>
            </a:r>
          </a:p>
          <a:p>
            <a:pPr algn="ctr" rtl="1">
              <a:lnSpc>
                <a:spcPct val="150000"/>
              </a:lnSpc>
            </a:pPr>
            <a:r>
              <a:rPr lang="ar-LB" sz="5400" b="1" i="0" dirty="0">
                <a:solidFill>
                  <a:srgbClr val="273582"/>
                </a:solidFill>
                <a:effectLst/>
                <a:latin typeface="Tahoma" panose="020B0604030504040204" pitchFamily="34" charset="0"/>
              </a:rPr>
              <a:t>أنا عندي فرح فرح</a:t>
            </a:r>
          </a:p>
          <a:p>
            <a:pPr algn="ctr" rtl="1">
              <a:lnSpc>
                <a:spcPct val="150000"/>
              </a:lnSpc>
            </a:pPr>
            <a:r>
              <a:rPr lang="ar-LB" sz="5400" b="1" i="0" dirty="0">
                <a:solidFill>
                  <a:srgbClr val="273582"/>
                </a:solidFill>
                <a:effectLst/>
                <a:latin typeface="Tahoma" panose="020B0604030504040204" pitchFamily="34" charset="0"/>
              </a:rPr>
              <a:t>فرح ف</a:t>
            </a:r>
            <a:r>
              <a:rPr lang="ar-LB" sz="5400" b="1" dirty="0">
                <a:solidFill>
                  <a:srgbClr val="273582"/>
                </a:solidFill>
                <a:latin typeface="Tahoma" panose="020B0604030504040204" pitchFamily="34" charset="0"/>
              </a:rPr>
              <a:t>ي</a:t>
            </a:r>
            <a:r>
              <a:rPr lang="ar-LB" sz="5400" b="1" i="0" dirty="0">
                <a:solidFill>
                  <a:srgbClr val="273582"/>
                </a:solidFill>
                <a:effectLst/>
                <a:latin typeface="Tahoma" panose="020B0604030504040204" pitchFamily="34" charset="0"/>
              </a:rPr>
              <a:t> قلبي فرح في قلبي على طول</a:t>
            </a:r>
          </a:p>
        </p:txBody>
      </p:sp>
    </p:spTree>
    <p:extLst>
      <p:ext uri="{BB962C8B-B14F-4D97-AF65-F5344CB8AC3E}">
        <p14:creationId xmlns:p14="http://schemas.microsoft.com/office/powerpoint/2010/main" val="713646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55379" y="633727"/>
            <a:ext cx="1089424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عندي محبّة محبّة محبّة في قلبي</a:t>
            </a:r>
          </a:p>
          <a:p>
            <a:pPr algn="ctr" rtl="1">
              <a:lnSpc>
                <a:spcPct val="150000"/>
              </a:lnSpc>
            </a:pPr>
            <a:r>
              <a:rPr lang="ar-LB" sz="5400" b="1" i="0" dirty="0">
                <a:solidFill>
                  <a:srgbClr val="273582"/>
                </a:solidFill>
                <a:effectLst/>
                <a:latin typeface="Tahoma" panose="020B0604030504040204" pitchFamily="34" charset="0"/>
              </a:rPr>
              <a:t>(فين محبّة في قلبي)٢</a:t>
            </a:r>
          </a:p>
          <a:p>
            <a:pPr algn="ctr" rtl="1">
              <a:lnSpc>
                <a:spcPct val="150000"/>
              </a:lnSpc>
            </a:pPr>
            <a:r>
              <a:rPr lang="ar-LB" sz="5400" b="1" i="0" dirty="0">
                <a:solidFill>
                  <a:srgbClr val="273582"/>
                </a:solidFill>
                <a:effectLst/>
                <a:latin typeface="Tahoma" panose="020B0604030504040204" pitchFamily="34" charset="0"/>
              </a:rPr>
              <a:t>أنا عندي محبّة محبّة</a:t>
            </a:r>
          </a:p>
          <a:p>
            <a:pPr algn="ctr" rtl="1">
              <a:lnSpc>
                <a:spcPct val="150000"/>
              </a:lnSpc>
            </a:pPr>
            <a:r>
              <a:rPr lang="ar-LB" sz="5400" b="1" i="0" dirty="0">
                <a:solidFill>
                  <a:srgbClr val="273582"/>
                </a:solidFill>
                <a:effectLst/>
                <a:latin typeface="Tahoma" panose="020B0604030504040204" pitchFamily="34" charset="0"/>
              </a:rPr>
              <a:t>محبّة في قلبي محبّة في قلبي على طول  </a:t>
            </a:r>
          </a:p>
        </p:txBody>
      </p:sp>
    </p:spTree>
    <p:extLst>
      <p:ext uri="{BB962C8B-B14F-4D97-AF65-F5344CB8AC3E}">
        <p14:creationId xmlns:p14="http://schemas.microsoft.com/office/powerpoint/2010/main" val="1432790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55379" y="633727"/>
            <a:ext cx="1089424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عندي سلام سلام سلام في قلبي</a:t>
            </a:r>
          </a:p>
          <a:p>
            <a:pPr algn="ctr" rtl="1">
              <a:lnSpc>
                <a:spcPct val="150000"/>
              </a:lnSpc>
            </a:pPr>
            <a:r>
              <a:rPr lang="ar-LB" sz="5400" b="1" i="0" dirty="0">
                <a:solidFill>
                  <a:srgbClr val="273582"/>
                </a:solidFill>
                <a:effectLst/>
                <a:latin typeface="Tahoma" panose="020B0604030504040204" pitchFamily="34" charset="0"/>
              </a:rPr>
              <a:t>(فين سلام في قلبي)٢</a:t>
            </a:r>
          </a:p>
          <a:p>
            <a:pPr algn="ctr" rtl="1">
              <a:lnSpc>
                <a:spcPct val="150000"/>
              </a:lnSpc>
            </a:pPr>
            <a:r>
              <a:rPr lang="ar-LB" sz="5400" b="1" i="0" dirty="0">
                <a:solidFill>
                  <a:srgbClr val="273582"/>
                </a:solidFill>
                <a:effectLst/>
                <a:latin typeface="Tahoma" panose="020B0604030504040204" pitchFamily="34" charset="0"/>
              </a:rPr>
              <a:t>أنا عندي سلام سلام</a:t>
            </a:r>
          </a:p>
          <a:p>
            <a:pPr algn="ctr" rtl="1">
              <a:lnSpc>
                <a:spcPct val="150000"/>
              </a:lnSpc>
            </a:pPr>
            <a:r>
              <a:rPr lang="ar-LB" sz="5400" b="1" i="0" dirty="0">
                <a:solidFill>
                  <a:srgbClr val="273582"/>
                </a:solidFill>
                <a:effectLst/>
                <a:latin typeface="Tahoma" panose="020B0604030504040204" pitchFamily="34" charset="0"/>
              </a:rPr>
              <a:t>سلام في قلبى سلام في قلبي على طول </a:t>
            </a:r>
          </a:p>
        </p:txBody>
      </p:sp>
    </p:spTree>
    <p:extLst>
      <p:ext uri="{BB962C8B-B14F-4D97-AF65-F5344CB8AC3E}">
        <p14:creationId xmlns:p14="http://schemas.microsoft.com/office/powerpoint/2010/main" val="106620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55379" y="633727"/>
            <a:ext cx="1089424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عندي يسوع يسوع يسوع في قلبي</a:t>
            </a:r>
          </a:p>
          <a:p>
            <a:pPr algn="ctr" rtl="1">
              <a:lnSpc>
                <a:spcPct val="150000"/>
              </a:lnSpc>
            </a:pPr>
            <a:r>
              <a:rPr lang="ar-LB" sz="5400" b="1" i="0" dirty="0">
                <a:solidFill>
                  <a:srgbClr val="273582"/>
                </a:solidFill>
                <a:effectLst/>
                <a:latin typeface="Tahoma" panose="020B0604030504040204" pitchFamily="34" charset="0"/>
              </a:rPr>
              <a:t>(فين يسوع في قلبي)٢</a:t>
            </a:r>
          </a:p>
          <a:p>
            <a:pPr algn="ctr" rtl="1">
              <a:lnSpc>
                <a:spcPct val="150000"/>
              </a:lnSpc>
            </a:pPr>
            <a:r>
              <a:rPr lang="ar-LB" sz="5400" b="1" i="0" dirty="0">
                <a:solidFill>
                  <a:srgbClr val="273582"/>
                </a:solidFill>
                <a:effectLst/>
                <a:latin typeface="Tahoma" panose="020B0604030504040204" pitchFamily="34" charset="0"/>
              </a:rPr>
              <a:t>أنا عندي يسوع يسوع</a:t>
            </a:r>
          </a:p>
          <a:p>
            <a:pPr algn="ctr" rtl="1">
              <a:lnSpc>
                <a:spcPct val="150000"/>
              </a:lnSpc>
            </a:pPr>
            <a:r>
              <a:rPr lang="ar-LB" sz="5400" b="1" i="0" dirty="0">
                <a:solidFill>
                  <a:srgbClr val="273582"/>
                </a:solidFill>
                <a:effectLst/>
                <a:latin typeface="Tahoma" panose="020B0604030504040204" pitchFamily="34" charset="0"/>
              </a:rPr>
              <a:t>يسوع في قلبي يسوع في قلبي على طول</a:t>
            </a:r>
          </a:p>
        </p:txBody>
      </p:sp>
    </p:spTree>
    <p:extLst>
      <p:ext uri="{BB962C8B-B14F-4D97-AF65-F5344CB8AC3E}">
        <p14:creationId xmlns:p14="http://schemas.microsoft.com/office/powerpoint/2010/main" val="24588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76027" y="678345"/>
            <a:ext cx="5805370" cy="35394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الكتاب المقدس الثمين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kitab al moukadas thamin">
            <a:hlinkClick r:id="" action="ppaction://media"/>
            <a:extLst>
              <a:ext uri="{FF2B5EF4-FFF2-40B4-BE49-F238E27FC236}">
                <a16:creationId xmlns:a16="http://schemas.microsoft.com/office/drawing/2014/main" id="{BE26BB54-BEF4-474D-9868-AE13327D5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46585" y="767840"/>
            <a:ext cx="715319" cy="715319"/>
          </a:xfrm>
          <a:prstGeom prst="rect">
            <a:avLst/>
          </a:prstGeom>
        </p:spPr>
      </p:pic>
    </p:spTree>
    <p:extLst>
      <p:ext uri="{BB962C8B-B14F-4D97-AF65-F5344CB8AC3E}">
        <p14:creationId xmlns:p14="http://schemas.microsoft.com/office/powerpoint/2010/main" val="1464703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1839" y="1343846"/>
            <a:ext cx="10894242" cy="3703514"/>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الكتاب المقدس الثمين يحتوي على عهدين</a:t>
            </a:r>
            <a:endParaRPr lang="en-US"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عهد قديم ٣٩ عهد الجديد ٢٧</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٢</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كل الكتاب ستة وستون سفراً</a:t>
            </a:r>
          </a:p>
        </p:txBody>
      </p:sp>
    </p:spTree>
    <p:extLst>
      <p:ext uri="{BB962C8B-B14F-4D97-AF65-F5344CB8AC3E}">
        <p14:creationId xmlns:p14="http://schemas.microsoft.com/office/powerpoint/2010/main" val="4035513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19874" y="687144"/>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العهد القديم يحتوي على:</a:t>
            </a:r>
          </a:p>
          <a:p>
            <a:pPr algn="ctr" rtl="1">
              <a:lnSpc>
                <a:spcPct val="150000"/>
              </a:lnSpc>
            </a:pPr>
            <a:r>
              <a:rPr lang="ar-LB" sz="5400" b="1" dirty="0">
                <a:solidFill>
                  <a:srgbClr val="273582"/>
                </a:solidFill>
                <a:latin typeface="Tahoma" panose="020B0604030504040204" pitchFamily="34" charset="0"/>
              </a:rPr>
              <a:t>تكوين - خروج -  لاويين - عدد - تثنيه </a:t>
            </a:r>
          </a:p>
          <a:p>
            <a:pPr algn="ctr" rtl="1">
              <a:lnSpc>
                <a:spcPct val="150000"/>
              </a:lnSpc>
            </a:pPr>
            <a:r>
              <a:rPr lang="ar-LB" sz="5400" b="1" dirty="0">
                <a:solidFill>
                  <a:srgbClr val="273582"/>
                </a:solidFill>
                <a:latin typeface="Tahoma" panose="020B0604030504040204" pitchFamily="34" charset="0"/>
              </a:rPr>
              <a:t>يشوع - قضاه - راعوث - صموئيل يحوي سفرين</a:t>
            </a:r>
            <a:endParaRPr lang="en-US" sz="5400" b="1" dirty="0">
              <a:solidFill>
                <a:srgbClr val="273582"/>
              </a:solidFill>
              <a:latin typeface="Tahoma" panose="020B0604030504040204" pitchFamily="34" charset="0"/>
            </a:endParaRPr>
          </a:p>
          <a:p>
            <a:pPr algn="ctr" rtl="1">
              <a:lnSpc>
                <a:spcPct val="150000"/>
              </a:lnSpc>
            </a:pPr>
            <a:r>
              <a:rPr lang="ar-LB" sz="5400" b="1" dirty="0">
                <a:solidFill>
                  <a:srgbClr val="273582"/>
                </a:solidFill>
                <a:latin typeface="Tahoma" panose="020B0604030504040204" pitchFamily="34" charset="0"/>
              </a:rPr>
              <a:t>ايضاً ملوك سفرين ثم اخبار سفرين</a:t>
            </a:r>
            <a:endParaRPr lang="en-US" sz="5400" b="1" dirty="0">
              <a:solidFill>
                <a:srgbClr val="273582"/>
              </a:solidFill>
              <a:latin typeface="Tahoma" panose="020B0604030504040204" pitchFamily="34" charset="0"/>
            </a:endParaRPr>
          </a:p>
          <a:p>
            <a:pPr algn="ctr" rtl="1">
              <a:lnSpc>
                <a:spcPct val="150000"/>
              </a:lnSpc>
            </a:pP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2474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23521"/>
            <a:ext cx="11152251" cy="5045164"/>
          </a:xfrm>
          <a:prstGeom prst="rect">
            <a:avLst/>
          </a:prstGeom>
        </p:spPr>
        <p:txBody>
          <a:bodyPr wrap="square">
            <a:spAutoFit/>
          </a:bodyPr>
          <a:lstStyle/>
          <a:p>
            <a:pPr algn="ctr" rtl="1">
              <a:lnSpc>
                <a:spcPct val="150000"/>
              </a:lnSpc>
            </a:pPr>
            <a:r>
              <a:rPr lang="ar-LB" sz="4400" b="1" dirty="0">
                <a:solidFill>
                  <a:srgbClr val="273582"/>
                </a:solidFill>
                <a:latin typeface="Tahoma" panose="020B0604030504040204" pitchFamily="34" charset="0"/>
              </a:rPr>
              <a:t>عزرا - نحميا - استير</a:t>
            </a:r>
          </a:p>
          <a:p>
            <a:pPr algn="ctr" rtl="1">
              <a:lnSpc>
                <a:spcPct val="150000"/>
              </a:lnSpc>
            </a:pPr>
            <a:r>
              <a:rPr lang="ar-LB" sz="4400" b="1" dirty="0">
                <a:solidFill>
                  <a:srgbClr val="273582"/>
                </a:solidFill>
                <a:latin typeface="Tahoma" panose="020B0604030504040204" pitchFamily="34" charset="0"/>
              </a:rPr>
              <a:t>أيوب - مزامير - أمثال - جامعة - نشيد الأنشاد</a:t>
            </a:r>
          </a:p>
          <a:p>
            <a:pPr algn="ctr" rtl="1">
              <a:lnSpc>
                <a:spcPct val="150000"/>
              </a:lnSpc>
            </a:pPr>
            <a:r>
              <a:rPr lang="ar-LB" sz="4400" b="1" dirty="0">
                <a:solidFill>
                  <a:srgbClr val="273582"/>
                </a:solidFill>
                <a:latin typeface="Tahoma" panose="020B0604030504040204" pitchFamily="34" charset="0"/>
              </a:rPr>
              <a:t>أشعياء - أرميا - مراثي - حزقيال </a:t>
            </a:r>
            <a:r>
              <a:rPr lang="en-US" sz="4400" b="1" dirty="0">
                <a:solidFill>
                  <a:srgbClr val="273582"/>
                </a:solidFill>
                <a:latin typeface="Tahoma" panose="020B0604030504040204" pitchFamily="34" charset="0"/>
              </a:rPr>
              <a:t> -</a:t>
            </a:r>
            <a:r>
              <a:rPr lang="ar-LB" sz="4400" b="1" dirty="0">
                <a:solidFill>
                  <a:srgbClr val="273582"/>
                </a:solidFill>
                <a:latin typeface="Tahoma" panose="020B0604030504040204" pitchFamily="34" charset="0"/>
              </a:rPr>
              <a:t>دانيال</a:t>
            </a:r>
          </a:p>
          <a:p>
            <a:pPr algn="ctr" rtl="1">
              <a:lnSpc>
                <a:spcPct val="150000"/>
              </a:lnSpc>
            </a:pPr>
            <a:r>
              <a:rPr lang="ar-LB" sz="4400" b="1" dirty="0">
                <a:solidFill>
                  <a:srgbClr val="273582"/>
                </a:solidFill>
                <a:latin typeface="Tahoma" panose="020B0604030504040204" pitchFamily="34" charset="0"/>
              </a:rPr>
              <a:t>هوشع - يوئيل - عاموس - عوبيديا - يونان - ميخا </a:t>
            </a:r>
          </a:p>
          <a:p>
            <a:pPr algn="ctr" rtl="1">
              <a:lnSpc>
                <a:spcPct val="150000"/>
              </a:lnSpc>
            </a:pPr>
            <a:r>
              <a:rPr lang="ar-LB" sz="4400" b="1" dirty="0">
                <a:solidFill>
                  <a:srgbClr val="273582"/>
                </a:solidFill>
                <a:latin typeface="Tahoma" panose="020B0604030504040204" pitchFamily="34" charset="0"/>
              </a:rPr>
              <a:t>ناحوم - حبقوق - صفنيا - حجي - زكريا - ملاخي</a:t>
            </a:r>
          </a:p>
        </p:txBody>
      </p:sp>
    </p:spTree>
    <p:extLst>
      <p:ext uri="{BB962C8B-B14F-4D97-AF65-F5344CB8AC3E}">
        <p14:creationId xmlns:p14="http://schemas.microsoft.com/office/powerpoint/2010/main" val="540039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6958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4748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681189" y="327511"/>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group of children's toys&#10;&#10;Description automatically generated with low confidence">
            <a:extLst>
              <a:ext uri="{FF2B5EF4-FFF2-40B4-BE49-F238E27FC236}">
                <a16:creationId xmlns:a16="http://schemas.microsoft.com/office/drawing/2014/main" id="{ACC5A041-B7F3-4FEB-954E-305DB62D6317}"/>
              </a:ext>
            </a:extLst>
          </p:cNvPr>
          <p:cNvPicPr>
            <a:picLocks noChangeAspect="1"/>
          </p:cNvPicPr>
          <p:nvPr/>
        </p:nvPicPr>
        <p:blipFill>
          <a:blip r:embed="rId3"/>
          <a:stretch>
            <a:fillRect/>
          </a:stretch>
        </p:blipFill>
        <p:spPr>
          <a:xfrm>
            <a:off x="2283990" y="1443045"/>
            <a:ext cx="8100546" cy="5079375"/>
          </a:xfrm>
          <a:prstGeom prst="rect">
            <a:avLst/>
          </a:prstGeom>
        </p:spPr>
      </p:pic>
      <p:pic>
        <p:nvPicPr>
          <p:cNvPr id="10" name="Picture 9" descr="Icon&#10;&#10;Description automatically generated">
            <a:extLst>
              <a:ext uri="{FF2B5EF4-FFF2-40B4-BE49-F238E27FC236}">
                <a16:creationId xmlns:a16="http://schemas.microsoft.com/office/drawing/2014/main" id="{A4EECFA5-46A7-4CC5-8391-99B20C119EDC}"/>
              </a:ext>
            </a:extLst>
          </p:cNvPr>
          <p:cNvPicPr>
            <a:picLocks noChangeAspect="1"/>
          </p:cNvPicPr>
          <p:nvPr/>
        </p:nvPicPr>
        <p:blipFill>
          <a:blip r:embed="rId4"/>
          <a:stretch>
            <a:fillRect/>
          </a:stretch>
        </p:blipFill>
        <p:spPr>
          <a:xfrm>
            <a:off x="2822950" y="1979354"/>
            <a:ext cx="2829622" cy="2082616"/>
          </a:xfrm>
          <a:prstGeom prst="rect">
            <a:avLst/>
          </a:prstGeom>
        </p:spPr>
      </p:pic>
      <p:sp>
        <p:nvSpPr>
          <p:cNvPr id="12" name="TextBox 11">
            <a:extLst>
              <a:ext uri="{FF2B5EF4-FFF2-40B4-BE49-F238E27FC236}">
                <a16:creationId xmlns:a16="http://schemas.microsoft.com/office/drawing/2014/main" id="{E9296EEE-CF1B-4A0B-BEE9-31664C26B09B}"/>
              </a:ext>
            </a:extLst>
          </p:cNvPr>
          <p:cNvSpPr txBox="1"/>
          <p:nvPr/>
        </p:nvSpPr>
        <p:spPr>
          <a:xfrm>
            <a:off x="3412633" y="2471739"/>
            <a:ext cx="1587991" cy="1015663"/>
          </a:xfrm>
          <a:prstGeom prst="rect">
            <a:avLst/>
          </a:prstGeom>
          <a:noFill/>
        </p:spPr>
        <p:txBody>
          <a:bodyPr wrap="square" rtlCol="0">
            <a:spAutoFit/>
          </a:bodyPr>
          <a:lstStyle/>
          <a:p>
            <a:pPr algn="ctr"/>
            <a:r>
              <a:rPr lang="ar-LB" sz="6000" b="0" i="0" dirty="0">
                <a:solidFill>
                  <a:srgbClr val="000000"/>
                </a:solidFill>
                <a:effectLst/>
                <a:latin typeface="Tahoma" panose="020B0604030504040204" pitchFamily="34" charset="0"/>
              </a:rPr>
              <a:t>أهلاً</a:t>
            </a:r>
            <a:endParaRPr lang="en-US" sz="6000" dirty="0"/>
          </a:p>
        </p:txBody>
      </p:sp>
      <p:pic>
        <p:nvPicPr>
          <p:cNvPr id="5" name="Picture 4">
            <a:extLst>
              <a:ext uri="{FF2B5EF4-FFF2-40B4-BE49-F238E27FC236}">
                <a16:creationId xmlns:a16="http://schemas.microsoft.com/office/drawing/2014/main" id="{D7F7B4D8-67F9-13E5-FA48-701F270EB5F5}"/>
              </a:ext>
            </a:extLst>
          </p:cNvPr>
          <p:cNvPicPr>
            <a:picLocks noChangeAspect="1"/>
          </p:cNvPicPr>
          <p:nvPr/>
        </p:nvPicPr>
        <p:blipFill>
          <a:blip r:embed="rId5"/>
          <a:stretch>
            <a:fillRect/>
          </a:stretch>
        </p:blipFill>
        <p:spPr>
          <a:xfrm>
            <a:off x="9601206" y="54268"/>
            <a:ext cx="2587484" cy="1909563"/>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96705" y="1619180"/>
            <a:ext cx="11152251" cy="2691250"/>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العهد الجديد يحتوي على:</a:t>
            </a:r>
          </a:p>
          <a:p>
            <a:pPr algn="ctr" rtl="1">
              <a:lnSpc>
                <a:spcPct val="150000"/>
              </a:lnSpc>
            </a:pPr>
            <a:r>
              <a:rPr lang="ar-LB" sz="6000" b="1" dirty="0">
                <a:solidFill>
                  <a:srgbClr val="273582"/>
                </a:solidFill>
                <a:latin typeface="Tahoma" panose="020B0604030504040204" pitchFamily="34" charset="0"/>
              </a:rPr>
              <a:t>متى - مرقس - لوقا ويوحنا</a:t>
            </a:r>
          </a:p>
        </p:txBody>
      </p:sp>
    </p:spTree>
    <p:extLst>
      <p:ext uri="{BB962C8B-B14F-4D97-AF65-F5344CB8AC3E}">
        <p14:creationId xmlns:p14="http://schemas.microsoft.com/office/powerpoint/2010/main" val="2313908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4503" y="707160"/>
            <a:ext cx="11152251" cy="5518242"/>
          </a:xfrm>
          <a:prstGeom prst="rect">
            <a:avLst/>
          </a:prstGeom>
        </p:spPr>
        <p:txBody>
          <a:bodyPr wrap="square">
            <a:spAutoFit/>
          </a:bodyPr>
          <a:lstStyle/>
          <a:p>
            <a:pPr algn="ctr" rtl="1">
              <a:lnSpc>
                <a:spcPct val="150000"/>
              </a:lnSpc>
            </a:pPr>
            <a:r>
              <a:rPr lang="ar-LB" sz="4000" b="1" dirty="0">
                <a:solidFill>
                  <a:srgbClr val="273582"/>
                </a:solidFill>
                <a:latin typeface="Tahoma" panose="020B0604030504040204" pitchFamily="34" charset="0"/>
              </a:rPr>
              <a:t>اعمال الرسل - رومية - كورنثوس رسالتين </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غلاطية - افسس - فيلبي وكولوسي</a:t>
            </a:r>
          </a:p>
          <a:p>
            <a:pPr algn="ctr" rtl="1">
              <a:lnSpc>
                <a:spcPct val="150000"/>
              </a:lnSpc>
            </a:pPr>
            <a:r>
              <a:rPr lang="ar-LB" sz="4000" b="1" dirty="0">
                <a:solidFill>
                  <a:srgbClr val="273582"/>
                </a:solidFill>
                <a:latin typeface="Tahoma" panose="020B0604030504040204" pitchFamily="34" charset="0"/>
              </a:rPr>
              <a:t>سالونيكي رسالتين وتيموثاوس  رسالتين</a:t>
            </a:r>
          </a:p>
          <a:p>
            <a:pPr algn="ctr" rtl="1">
              <a:lnSpc>
                <a:spcPct val="150000"/>
              </a:lnSpc>
            </a:pPr>
            <a:r>
              <a:rPr lang="ar-LB" sz="4000" b="1" dirty="0">
                <a:solidFill>
                  <a:srgbClr val="273582"/>
                </a:solidFill>
                <a:latin typeface="Tahoma" panose="020B0604030504040204" pitchFamily="34" charset="0"/>
              </a:rPr>
              <a:t>تيطس - فيليمون - عبرانيين - يعقوب</a:t>
            </a:r>
          </a:p>
          <a:p>
            <a:pPr algn="ctr" rtl="1">
              <a:lnSpc>
                <a:spcPct val="150000"/>
              </a:lnSpc>
            </a:pPr>
            <a:r>
              <a:rPr lang="ar-LB" sz="4000" b="1" dirty="0">
                <a:solidFill>
                  <a:srgbClr val="273582"/>
                </a:solidFill>
                <a:latin typeface="Tahoma" panose="020B0604030504040204" pitchFamily="34" charset="0"/>
              </a:rPr>
              <a:t>وبطرس رسالتين ويوحنا ثلاث رسائل ويهوذا</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واخيراً سفر الرؤيا</a:t>
            </a:r>
          </a:p>
        </p:txBody>
      </p:sp>
    </p:spTree>
    <p:extLst>
      <p:ext uri="{BB962C8B-B14F-4D97-AF65-F5344CB8AC3E}">
        <p14:creationId xmlns:p14="http://schemas.microsoft.com/office/powerpoint/2010/main" val="1488307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961210" y="419366"/>
            <a:ext cx="3539752"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rtl="1"/>
            <a:r>
              <a:rPr lang="ar-LB" sz="6000" dirty="0">
                <a:solidFill>
                  <a:srgbClr val="7030A0"/>
                </a:solidFill>
              </a:rPr>
              <a:t>دعوة التلاميذ </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E4EEE02-9790-4C4B-A4DF-4EDAF70A7346}"/>
              </a:ext>
            </a:extLst>
          </p:cNvPr>
          <p:cNvPicPr>
            <a:picLocks noChangeAspect="1"/>
          </p:cNvPicPr>
          <p:nvPr/>
        </p:nvPicPr>
        <p:blipFill>
          <a:blip r:embed="rId3"/>
          <a:stretch>
            <a:fillRect/>
          </a:stretch>
        </p:blipFill>
        <p:spPr>
          <a:xfrm>
            <a:off x="3780978" y="2620701"/>
            <a:ext cx="4630043" cy="4630043"/>
          </a:xfrm>
          <a:prstGeom prst="rect">
            <a:avLst/>
          </a:prstGeom>
        </p:spPr>
      </p:pic>
      <p:pic>
        <p:nvPicPr>
          <p:cNvPr id="3" name="Picture 2">
            <a:extLst>
              <a:ext uri="{FF2B5EF4-FFF2-40B4-BE49-F238E27FC236}">
                <a16:creationId xmlns:a16="http://schemas.microsoft.com/office/drawing/2014/main" id="{42CF14B8-A68E-062E-027A-99592E313D1E}"/>
              </a:ext>
            </a:extLst>
          </p:cNvPr>
          <p:cNvPicPr>
            <a:picLocks noChangeAspect="1"/>
          </p:cNvPicPr>
          <p:nvPr/>
        </p:nvPicPr>
        <p:blipFill>
          <a:blip r:embed="rId4"/>
          <a:stretch>
            <a:fillRect/>
          </a:stretch>
        </p:blipFill>
        <p:spPr>
          <a:xfrm>
            <a:off x="8508123" y="54268"/>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yellow&#10;&#10;Description automatically generated">
            <a:extLst>
              <a:ext uri="{FF2B5EF4-FFF2-40B4-BE49-F238E27FC236}">
                <a16:creationId xmlns:a16="http://schemas.microsoft.com/office/drawing/2014/main" id="{4EF0424A-7031-4CDC-B67D-70D3B702EBB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book&#10;&#10;Description automatically generated">
            <a:extLst>
              <a:ext uri="{FF2B5EF4-FFF2-40B4-BE49-F238E27FC236}">
                <a16:creationId xmlns:a16="http://schemas.microsoft.com/office/drawing/2014/main" id="{3AAA44EC-F140-414A-B9C7-2EED4A59C4C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1FDC4FEC-7A3F-4E51-B9A3-9F52D05AE6E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1019174"/>
            <a:ext cx="9453718" cy="50629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حِينَئِذٍ قَالَ يَسُوعُ لِتَلاَمِيذِهِ: إِنْ أَرَادَ أَحَدٌ أَنْ يَأْتِيَ وَرَائِي فَلْيُنْكِرْ نَفْسَهُ وَيَحْمِلْ صَلِيبَهُ وَيَتْبَعْنِي.</a:t>
            </a:r>
            <a:endParaRPr lang="en-US" sz="5400" b="1" i="0" dirty="0">
              <a:solidFill>
                <a:srgbClr val="7030A0"/>
              </a:solidFill>
              <a:effectLst/>
              <a:latin typeface="Helvetica Neue"/>
            </a:endParaRPr>
          </a:p>
          <a:p>
            <a:pPr algn="ctr">
              <a:spcAft>
                <a:spcPts val="600"/>
              </a:spcAft>
            </a:pPr>
            <a:r>
              <a:rPr lang="ar-LB" sz="5400" b="0" i="0" dirty="0">
                <a:solidFill>
                  <a:srgbClr val="7030A0"/>
                </a:solidFill>
                <a:effectLst/>
                <a:latin typeface="Tahoma" panose="020B0604030504040204" pitchFamily="34" charset="0"/>
              </a:rPr>
              <a:t>متى ١٦ : ٢٤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A204AA55-0E80-7F00-BC6F-A8DB7A8402D9}"/>
              </a:ext>
            </a:extLst>
          </p:cNvPr>
          <p:cNvPicPr>
            <a:picLocks noChangeAspect="1"/>
          </p:cNvPicPr>
          <p:nvPr/>
        </p:nvPicPr>
        <p:blipFill>
          <a:blip r:embed="rId4"/>
          <a:stretch>
            <a:fillRect/>
          </a:stretch>
        </p:blipFill>
        <p:spPr>
          <a:xfrm>
            <a:off x="8904607" y="54268"/>
            <a:ext cx="3284083" cy="2423653"/>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488779" y="1190538"/>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44877" y="452068"/>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2F9BB443-A7BE-FBE7-1295-23C01057C687}"/>
              </a:ext>
            </a:extLst>
          </p:cNvPr>
          <p:cNvPicPr>
            <a:picLocks noChangeAspect="1"/>
          </p:cNvPicPr>
          <p:nvPr/>
        </p:nvPicPr>
        <p:blipFill>
          <a:blip r:embed="rId4"/>
          <a:stretch>
            <a:fillRect/>
          </a:stretch>
        </p:blipFill>
        <p:spPr>
          <a:xfrm>
            <a:off x="8953169" y="54268"/>
            <a:ext cx="3235521" cy="2387814"/>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228471" y="481915"/>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8000" b="1" i="0" dirty="0">
                <a:solidFill>
                  <a:srgbClr val="00B050"/>
                </a:solidFill>
                <a:effectLst/>
                <a:latin typeface="Tahoma" panose="020B0604030504040204" pitchFamily="34" charset="0"/>
              </a:rPr>
              <a:t>لعبة: إتبع يسوع</a:t>
            </a:r>
            <a:endParaRPr lang="ar-SA" sz="8000" b="1" dirty="0">
              <a:ln/>
              <a:solidFill>
                <a:srgbClr val="00B050"/>
              </a:solidFill>
              <a:latin typeface="Tahoma" panose="020B0604030504040204" pitchFamily="34" charset="0"/>
              <a:ea typeface="Tahoma" panose="020B0604030504040204" pitchFamily="34" charset="0"/>
            </a:endParaRPr>
          </a:p>
        </p:txBody>
      </p:sp>
      <p:pic>
        <p:nvPicPr>
          <p:cNvPr id="10" name="Picture 9" descr="A picture containing toy, doll&#10;&#10;Description automatically generated">
            <a:extLst>
              <a:ext uri="{FF2B5EF4-FFF2-40B4-BE49-F238E27FC236}">
                <a16:creationId xmlns:a16="http://schemas.microsoft.com/office/drawing/2014/main" id="{7DBF352F-D9D1-422C-A014-43F349BB8039}"/>
              </a:ext>
            </a:extLst>
          </p:cNvPr>
          <p:cNvPicPr>
            <a:picLocks noChangeAspect="1"/>
          </p:cNvPicPr>
          <p:nvPr/>
        </p:nvPicPr>
        <p:blipFill>
          <a:blip r:embed="rId3"/>
          <a:stretch>
            <a:fillRect/>
          </a:stretch>
        </p:blipFill>
        <p:spPr>
          <a:xfrm>
            <a:off x="6307652" y="2770526"/>
            <a:ext cx="3325266" cy="3373669"/>
          </a:xfrm>
          <a:prstGeom prst="rect">
            <a:avLst/>
          </a:prstGeom>
        </p:spPr>
      </p:pic>
      <p:pic>
        <p:nvPicPr>
          <p:cNvPr id="16" name="Picture 15">
            <a:extLst>
              <a:ext uri="{FF2B5EF4-FFF2-40B4-BE49-F238E27FC236}">
                <a16:creationId xmlns:a16="http://schemas.microsoft.com/office/drawing/2014/main" id="{EEDFB802-0925-4409-9D87-EA54BA14C477}"/>
              </a:ext>
            </a:extLst>
          </p:cNvPr>
          <p:cNvPicPr>
            <a:picLocks noChangeAspect="1"/>
          </p:cNvPicPr>
          <p:nvPr/>
        </p:nvPicPr>
        <p:blipFill>
          <a:blip r:embed="rId4"/>
          <a:stretch>
            <a:fillRect/>
          </a:stretch>
        </p:blipFill>
        <p:spPr>
          <a:xfrm>
            <a:off x="1222885" y="1560264"/>
            <a:ext cx="4558026" cy="5544638"/>
          </a:xfrm>
          <a:prstGeom prst="rect">
            <a:avLst/>
          </a:prstGeom>
        </p:spPr>
      </p:pic>
      <p:pic>
        <p:nvPicPr>
          <p:cNvPr id="2" name="Picture 1">
            <a:extLst>
              <a:ext uri="{FF2B5EF4-FFF2-40B4-BE49-F238E27FC236}">
                <a16:creationId xmlns:a16="http://schemas.microsoft.com/office/drawing/2014/main" id="{E9787448-53EF-321E-8FAD-132E11058B05}"/>
              </a:ext>
            </a:extLst>
          </p:cNvPr>
          <p:cNvPicPr>
            <a:picLocks noChangeAspect="1"/>
          </p:cNvPicPr>
          <p:nvPr/>
        </p:nvPicPr>
        <p:blipFill>
          <a:blip r:embed="rId5"/>
          <a:stretch>
            <a:fillRect/>
          </a:stretch>
        </p:blipFill>
        <p:spPr>
          <a:xfrm>
            <a:off x="8508123" y="54268"/>
            <a:ext cx="3680567" cy="2716258"/>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85091C-3563-054D-0B7B-C33505F40D5B}"/>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A400B717-2A9B-8450-CECE-738EB2345469}"/>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A86974E5-92B5-7E87-7DB1-0D4BDF9239DF}"/>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5F1EE79-EB6A-5D4A-A545-8766E23A885B}"/>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7EDE2CC-18F2-50F6-2E87-DE017CBB4D57}"/>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BE49AF-B588-A12C-D424-A3837F46E816}"/>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C1F08FC-5B1D-6BFF-159F-FF6B18BBE0A1}"/>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EB123BD-6F8F-CF33-543F-8F318E6ED8E1}"/>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5253827-54F3-42D7-8AE9-D8942E0A504E}"/>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5199" y="1193898"/>
            <a:ext cx="5805370"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دعوا الأولاد </a:t>
            </a:r>
          </a:p>
          <a:p>
            <a:pPr algn="ctr"/>
            <a:r>
              <a:rPr lang="ar-LB" sz="6600" dirty="0">
                <a:solidFill>
                  <a:srgbClr val="7030A0"/>
                </a:solidFill>
              </a:rPr>
              <a:t>يأتون إلي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دعوا الأولاد يأتون إلي">
            <a:hlinkClick r:id="" action="ppaction://media"/>
            <a:extLst>
              <a:ext uri="{FF2B5EF4-FFF2-40B4-BE49-F238E27FC236}">
                <a16:creationId xmlns:a16="http://schemas.microsoft.com/office/drawing/2014/main" id="{D119A333-89D5-4BDB-B0DD-0E0FF580CBA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90754" y="701675"/>
            <a:ext cx="609600" cy="609600"/>
          </a:xfrm>
          <a:prstGeom prst="rect">
            <a:avLst/>
          </a:prstGeom>
        </p:spPr>
      </p:pic>
    </p:spTree>
    <p:extLst>
      <p:ext uri="{BB962C8B-B14F-4D97-AF65-F5344CB8AC3E}">
        <p14:creationId xmlns:p14="http://schemas.microsoft.com/office/powerpoint/2010/main" val="1714639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4287" y="1797841"/>
            <a:ext cx="10923425" cy="2688044"/>
          </a:xfrm>
          <a:prstGeom prst="rect">
            <a:avLst/>
          </a:prstGeom>
        </p:spPr>
        <p:txBody>
          <a:bodyPr wrap="square">
            <a:spAutoFit/>
          </a:bodyPr>
          <a:lstStyle/>
          <a:p>
            <a:pPr algn="ctr" rtl="1">
              <a:lnSpc>
                <a:spcPct val="150000"/>
              </a:lnSpc>
            </a:pPr>
            <a:r>
              <a:rPr lang="en-US"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دعوا الأولاد يأتون إلي عندي لهم بركات</a:t>
            </a:r>
          </a:p>
          <a:p>
            <a:pPr algn="ctr" rtl="1">
              <a:lnSpc>
                <a:spcPct val="150000"/>
              </a:lnSpc>
            </a:pPr>
            <a:r>
              <a:rPr lang="ar-LB" sz="6000" b="1" i="0" dirty="0">
                <a:solidFill>
                  <a:srgbClr val="273582"/>
                </a:solidFill>
                <a:effectLst/>
                <a:latin typeface="Tahoma" panose="020B0604030504040204" pitchFamily="34" charset="0"/>
              </a:rPr>
              <a:t>لأن لمثل هؤلاء ملكوت السموات</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990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91222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8384" y="1666146"/>
            <a:ext cx="10915231" cy="26880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وإحنا كمان بنحبّه لأنه فدانا على الصليب</a:t>
            </a:r>
          </a:p>
          <a:p>
            <a:pPr algn="ctr" rtl="1">
              <a:lnSpc>
                <a:spcPct val="150000"/>
              </a:lnSpc>
            </a:pPr>
            <a:r>
              <a:rPr lang="ar-LB" sz="6000" b="1" i="0" dirty="0">
                <a:solidFill>
                  <a:srgbClr val="273582"/>
                </a:solidFill>
                <a:effectLst/>
                <a:latin typeface="Tahoma" panose="020B0604030504040204" pitchFamily="34" charset="0"/>
              </a:rPr>
              <a:t>وسفك دمه الطاهر عنا وهو أغلى حبيب</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431663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٦</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1494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2578" y="966497"/>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rPr>
              <a:t>صممت أني أتبع يسوع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TotalTime>
  <Words>1739</Words>
  <Application>Microsoft Macintosh PowerPoint</Application>
  <PresentationFormat>Widescreen</PresentationFormat>
  <Paragraphs>222</Paragraphs>
  <Slides>29</Slides>
  <Notes>13</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393</cp:revision>
  <dcterms:created xsi:type="dcterms:W3CDTF">2020-02-20T11:27:55Z</dcterms:created>
  <dcterms:modified xsi:type="dcterms:W3CDTF">2022-07-19T09:23:28Z</dcterms:modified>
</cp:coreProperties>
</file>